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slideLayouts/slideLayout16.xml" ContentType="application/vnd.openxmlformats-officedocument.presentationml.slideLayout+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14.xml" ContentType="application/vnd.openxmlformats-officedocument.presentationml.slideLayout+xml"/>
  <Override PartName="/ppt/slides/slide18.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slides/slide16.xml" ContentType="application/vnd.openxmlformats-officedocument.presentationml.slide+xml"/>
  <Override PartName="/ppt/slides/slide21.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Layouts/slideLayout17.xml" ContentType="application/vnd.openxmlformats-officedocument.presentationml.slideLayout+xml"/>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s/slide19.xml" ContentType="application/vnd.openxmlformats-officedocument.presentationml.slide+xml"/>
  <Override PartName="/ppt/slideLayouts/slideLayout9.xml" ContentType="application/vnd.openxmlformats-officedocument.presentationml.slideLayout+xml"/>
  <Override PartName="/ppt/slideLayouts/slideLayout15.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13.xml" ContentType="application/vnd.openxmlformats-officedocument.presentationml.slideLayout+xml"/>
  <Override PartName="/ppt/slides/slide17.xml" ContentType="application/vnd.openxmlformats-officedocument.presentationml.slide+xml"/>
  <Override PartName="/ppt/slides/slide22.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slides/slide20.xml" ContentType="application/vnd.openxmlformats-officedocument.presentationml.slid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autoCompressPictures="0">
  <p:sldMasterIdLst>
    <p:sldMasterId id="2147483648" r:id="rId1"/>
  </p:sldMasterIdLst>
  <p:sldIdLst>
    <p:sldId id="256" r:id="rId2"/>
    <p:sldId id="258" r:id="rId3"/>
    <p:sldId id="271" r:id="rId4"/>
    <p:sldId id="259" r:id="rId5"/>
    <p:sldId id="276" r:id="rId6"/>
    <p:sldId id="260" r:id="rId7"/>
    <p:sldId id="268" r:id="rId8"/>
    <p:sldId id="261" r:id="rId9"/>
    <p:sldId id="277" r:id="rId10"/>
    <p:sldId id="278" r:id="rId11"/>
    <p:sldId id="274" r:id="rId12"/>
    <p:sldId id="275" r:id="rId13"/>
    <p:sldId id="269" r:id="rId14"/>
    <p:sldId id="267" r:id="rId15"/>
    <p:sldId id="262" r:id="rId16"/>
    <p:sldId id="266" r:id="rId17"/>
    <p:sldId id="263" r:id="rId18"/>
    <p:sldId id="270" r:id="rId19"/>
    <p:sldId id="264" r:id="rId20"/>
    <p:sldId id="273" r:id="rId21"/>
    <p:sldId id="265" r:id="rId22"/>
    <p:sldId id="272"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p="http://schemas.openxmlformats.org/presentationml/2006/main" xmlns:r="http://schemas.openxmlformats.org/officeDocument/2006/relationships" xmlns:a="http://schemas.openxmlformats.org/drawingml/2006/main" xmlns=""/>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 uri="{FD5EFAAD-0ECE-453E-9831-46B23BE46B34}">
      <p15:chartTrackingRefBased xmlns:p15="http://schemas.microsoft.com/office/powerpoint/2012/main" xmlns:p="http://schemas.openxmlformats.org/presentationml/2006/main" xmlns:r="http://schemas.openxmlformats.org/officeDocument/2006/relationships" xmlns:a="http://schemas.openxmlformats.org/drawingml/2006/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horzBarState="maximized">
    <p:restoredLeft sz="13676" autoAdjust="0"/>
    <p:restoredTop sz="94660"/>
  </p:normalViewPr>
  <p:slideViewPr>
    <p:cSldViewPr snapToGrid="0">
      <p:cViewPr varScale="1">
        <p:scale>
          <a:sx n="125" d="100"/>
          <a:sy n="125" d="100"/>
        </p:scale>
        <p:origin x="-128" y="-640"/>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7/9/14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7/9/14</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Public Subsidies  in Sports</a:t>
            </a:r>
            <a:br>
              <a:rPr lang="en-US" b="1" dirty="0" smtClean="0"/>
            </a:br>
            <a:r>
              <a:rPr lang="en-US" b="1" dirty="0" smtClean="0"/>
              <a:t>Topic Lecture</a:t>
            </a:r>
            <a:endParaRPr lang="en-US" b="1" dirty="0"/>
          </a:p>
        </p:txBody>
      </p:sp>
      <p:sp>
        <p:nvSpPr>
          <p:cNvPr id="3" name="Subtitle 2"/>
          <p:cNvSpPr>
            <a:spLocks noGrp="1"/>
          </p:cNvSpPr>
          <p:nvPr>
            <p:ph type="subTitle" idx="1"/>
          </p:nvPr>
        </p:nvSpPr>
        <p:spPr/>
        <p:txBody>
          <a:bodyPr/>
          <a:lstStyle/>
          <a:p>
            <a:r>
              <a:rPr lang="en-US" dirty="0" smtClean="0"/>
              <a:t>Jeffrey Miller, Marist School</a:t>
            </a:r>
            <a:br>
              <a:rPr lang="en-US" dirty="0" smtClean="0"/>
            </a:br>
            <a:r>
              <a:rPr lang="en-US" smtClean="0"/>
              <a:t>2014</a:t>
            </a:r>
            <a:r>
              <a:rPr lang="en-US" smtClean="0"/>
              <a:t> Debate Institutes at Dartmouth</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88807837"/>
      </p:ext>
    </p:extLst>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Nationwide Arena</a:t>
            </a:r>
            <a:br>
              <a:rPr lang="en-US" dirty="0" smtClean="0"/>
            </a:br>
            <a:r>
              <a:rPr lang="en-US" dirty="0" smtClean="0"/>
              <a:t>Columbus, OH</a:t>
            </a:r>
            <a:endParaRPr lang="en-US" dirty="0"/>
          </a:p>
        </p:txBody>
      </p:sp>
      <p:sp>
        <p:nvSpPr>
          <p:cNvPr id="3" name="Content Placeholder 2"/>
          <p:cNvSpPr>
            <a:spLocks noGrp="1"/>
          </p:cNvSpPr>
          <p:nvPr>
            <p:ph idx="1"/>
          </p:nvPr>
        </p:nvSpPr>
        <p:spPr/>
        <p:txBody>
          <a:bodyPr/>
          <a:lstStyle/>
          <a:p>
            <a:endParaRPr lang="en-US" dirty="0"/>
          </a:p>
        </p:txBody>
      </p:sp>
      <p:sp>
        <p:nvSpPr>
          <p:cNvPr id="4" name="Text Placeholder 3"/>
          <p:cNvSpPr>
            <a:spLocks noGrp="1"/>
          </p:cNvSpPr>
          <p:nvPr>
            <p:ph type="body" sz="half" idx="2"/>
          </p:nvPr>
        </p:nvSpPr>
        <p:spPr/>
        <p:txBody>
          <a:bodyPr/>
          <a:lstStyle/>
          <a:p>
            <a:r>
              <a:rPr lang="en-US" i="1" dirty="0" smtClean="0"/>
              <a:t>Property Values Increased</a:t>
            </a:r>
            <a:endParaRPr lang="en-US" i="1" dirty="0"/>
          </a:p>
        </p:txBody>
      </p:sp>
      <p:pic>
        <p:nvPicPr>
          <p:cNvPr id="1026" name="Picture 2" descr="http://upload.wikimedia.org/wikipedia/commons/thumb/6/68/Columbus-ohio-nationwide-arena.jpg/1024px-Columbus-ohio-nationwide-arena.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406918" y="1196389"/>
            <a:ext cx="6026284" cy="408422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6050769"/>
      </p:ext>
    </p:extLst>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 Arguments on This Topic</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Human Capital</a:t>
            </a:r>
          </a:p>
          <a:p>
            <a:pPr lvl="1"/>
            <a:r>
              <a:rPr lang="en-US" dirty="0" smtClean="0"/>
              <a:t>“As a result, linking real estate development and revitalization efforts to the building of big ticket amenities has the potential to eliminate negative impact of subsidies and avoid conflict based approaches to negotiations with team owners.” (</a:t>
            </a:r>
            <a:r>
              <a:rPr lang="en-US" dirty="0" err="1" smtClean="0"/>
              <a:t>Rosentraub</a:t>
            </a:r>
            <a:r>
              <a:rPr lang="en-US" dirty="0" smtClean="0"/>
              <a:t>, 2010)</a:t>
            </a:r>
          </a:p>
          <a:p>
            <a:pPr lvl="1"/>
            <a:r>
              <a:rPr lang="en-US" dirty="0" smtClean="0"/>
              <a:t>“Instead of choosing one approach or another, perhaps the evidence is that a balance between big-ticket images and neighborhood scenes is key to human capital attraction.” (</a:t>
            </a:r>
            <a:r>
              <a:rPr lang="en-US" dirty="0" err="1" smtClean="0"/>
              <a:t>Rosentraub</a:t>
            </a:r>
            <a:r>
              <a:rPr lang="en-US" dirty="0" smtClean="0"/>
              <a:t>, 2010)</a:t>
            </a:r>
          </a:p>
          <a:p>
            <a:pPr lvl="1"/>
            <a:r>
              <a:rPr lang="en-US" dirty="0" smtClean="0"/>
              <a:t>“While it may be unclear if amenities attract human capital, the absence of amenities does reduce a region’s attractiveness to workers, (and) investments in amusements and sports attractions were associated with higher levels of employment in the tourist sector, increasing household income levels , (and) the number of businesses in the area. Further, sports have a positive effect on the regional economy in both fast- and slow-growth cities.” (</a:t>
            </a:r>
            <a:r>
              <a:rPr lang="en-US" dirty="0" err="1" smtClean="0"/>
              <a:t>Rosentraub</a:t>
            </a:r>
            <a:r>
              <a:rPr lang="en-US" dirty="0" smtClean="0"/>
              <a:t> and </a:t>
            </a:r>
            <a:r>
              <a:rPr lang="en-US" dirty="0" err="1" smtClean="0"/>
              <a:t>Joo</a:t>
            </a:r>
            <a:r>
              <a:rPr lang="en-US" dirty="0" smtClean="0"/>
              <a:t>, 2009)</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50925002"/>
      </p:ext>
    </p:extLst>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 Arguments on the Topic</a:t>
            </a:r>
            <a:endParaRPr lang="en-US" dirty="0"/>
          </a:p>
        </p:txBody>
      </p:sp>
      <p:sp>
        <p:nvSpPr>
          <p:cNvPr id="3" name="Content Placeholder 2"/>
          <p:cNvSpPr>
            <a:spLocks noGrp="1"/>
          </p:cNvSpPr>
          <p:nvPr>
            <p:ph idx="1"/>
          </p:nvPr>
        </p:nvSpPr>
        <p:spPr/>
        <p:txBody>
          <a:bodyPr/>
          <a:lstStyle/>
          <a:p>
            <a:r>
              <a:rPr lang="en-US" dirty="0" smtClean="0"/>
              <a:t>Regionalism – subsidies require governments to work together</a:t>
            </a:r>
          </a:p>
          <a:p>
            <a:pPr lvl="1"/>
            <a:r>
              <a:rPr lang="en-US" dirty="0" smtClean="0"/>
              <a:t>“The big-ticket projects were undertaken to maintain some degree of centrality and vibrancy for Cleveland, but were financed at the county level requiring cooperation for development from residents of 57 different cities.” (</a:t>
            </a:r>
            <a:r>
              <a:rPr lang="en-US" dirty="0" err="1" smtClean="0"/>
              <a:t>Rosentraub</a:t>
            </a:r>
            <a:r>
              <a:rPr lang="en-US" dirty="0" smtClean="0"/>
              <a:t>, 2010)</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59986844"/>
      </p:ext>
    </p:extLst>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Consol</a:t>
            </a:r>
            <a:r>
              <a:rPr lang="en-US" dirty="0" smtClean="0"/>
              <a:t> Energy Center</a:t>
            </a:r>
            <a:br>
              <a:rPr lang="en-US" dirty="0" smtClean="0"/>
            </a:br>
            <a:r>
              <a:rPr lang="en-US" dirty="0" smtClean="0"/>
              <a:t>Pittsburgh, PA</a:t>
            </a:r>
            <a:endParaRPr lang="en-US" dirty="0"/>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half" idx="2"/>
          </p:nvPr>
        </p:nvSpPr>
        <p:spPr/>
        <p:txBody>
          <a:bodyPr/>
          <a:lstStyle/>
          <a:p>
            <a:r>
              <a:rPr lang="en-US" i="1" dirty="0" smtClean="0"/>
              <a:t>An Answer to Civic Pride using CVM (Contingent Valuation Method)</a:t>
            </a:r>
            <a:endParaRPr lang="en-US" i="1" dirty="0"/>
          </a:p>
        </p:txBody>
      </p:sp>
      <p:pic>
        <p:nvPicPr>
          <p:cNvPr id="5" name="Picture 2" descr="https://encrypted-tbn3.gstatic.com/images?q=tbn:ANd9GcSguK2599hZSIgGEY9XN6Eg0xvSen5ySXpCrwdEhL4wZT4ch8Xn"/>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809475" y="1600200"/>
            <a:ext cx="5146106" cy="3338513"/>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1980029"/>
      </p:ext>
    </p:extLst>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 Arguments on the Topic</a:t>
            </a:r>
            <a:endParaRPr lang="en-US" dirty="0"/>
          </a:p>
        </p:txBody>
      </p:sp>
      <p:sp>
        <p:nvSpPr>
          <p:cNvPr id="3" name="Content Placeholder 2"/>
          <p:cNvSpPr>
            <a:spLocks noGrp="1"/>
          </p:cNvSpPr>
          <p:nvPr>
            <p:ph idx="1"/>
          </p:nvPr>
        </p:nvSpPr>
        <p:spPr/>
        <p:txBody>
          <a:bodyPr>
            <a:normAutofit fontScale="92500"/>
          </a:bodyPr>
          <a:lstStyle/>
          <a:p>
            <a:r>
              <a:rPr lang="en-US" dirty="0" smtClean="0"/>
              <a:t>Community Visibility – remember though ‘local community’</a:t>
            </a:r>
          </a:p>
          <a:p>
            <a:pPr marL="742950" lvl="2"/>
            <a:r>
              <a:rPr lang="en-US" dirty="0"/>
              <a:t>“Professional sports increase community visibility given the magnitude of media coverage that is showered upon major sports franchises. When a major sports franchise is mentioned throughout the print, television, and electronic media, the host city is typically given positive exposure.” (</a:t>
            </a:r>
            <a:r>
              <a:rPr lang="en-US" dirty="0" err="1"/>
              <a:t>Shwester</a:t>
            </a:r>
            <a:r>
              <a:rPr lang="en-US" dirty="0"/>
              <a:t>) </a:t>
            </a:r>
            <a:endParaRPr lang="en-US" dirty="0" smtClean="0"/>
          </a:p>
          <a:p>
            <a:pPr lvl="1"/>
            <a:r>
              <a:rPr lang="en-US" dirty="0"/>
              <a:t>Since direct expenditures result in indirect expenditures, the direct expenditures are said to “multiply” through the economy. Economists attempt to quantify this effect by calculating a “multiplier.” For a given level of direct expenditures, higher multipliers indicate higher levels of economic impact.”</a:t>
            </a:r>
          </a:p>
          <a:p>
            <a:pPr lvl="1"/>
            <a:r>
              <a:rPr lang="en-US" dirty="0"/>
              <a:t>Television exposure can lead to more tourism and business</a:t>
            </a:r>
            <a:r>
              <a:rPr lang="en-US" dirty="0" smtClean="0"/>
              <a:t>.</a:t>
            </a:r>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73372378"/>
      </p:ext>
    </p:extLst>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 </a:t>
            </a:r>
            <a:r>
              <a:rPr lang="en-US" dirty="0"/>
              <a:t>Arguments on the Topic</a:t>
            </a:r>
          </a:p>
        </p:txBody>
      </p:sp>
      <p:sp>
        <p:nvSpPr>
          <p:cNvPr id="3" name="Content Placeholder 2"/>
          <p:cNvSpPr>
            <a:spLocks noGrp="1"/>
          </p:cNvSpPr>
          <p:nvPr>
            <p:ph idx="1"/>
          </p:nvPr>
        </p:nvSpPr>
        <p:spPr/>
        <p:txBody>
          <a:bodyPr>
            <a:normAutofit fontScale="92500"/>
          </a:bodyPr>
          <a:lstStyle/>
          <a:p>
            <a:r>
              <a:rPr lang="en-US" dirty="0" smtClean="0"/>
              <a:t>Sports Economics – A strong con argument, since every study concludes neg.</a:t>
            </a:r>
          </a:p>
          <a:p>
            <a:pPr lvl="1"/>
            <a:r>
              <a:rPr lang="en-US" dirty="0" smtClean="0"/>
              <a:t>"</a:t>
            </a:r>
            <a:r>
              <a:rPr lang="en-US" dirty="0"/>
              <a:t>In no instance did a positive, significant correlation surface among stadiums, professional sports, and city income as a fraction of regional income.” (Baade, 2000)</a:t>
            </a:r>
          </a:p>
          <a:p>
            <a:pPr lvl="1"/>
            <a:r>
              <a:rPr lang="en-US" dirty="0"/>
              <a:t>“Increased export sales result from attracting net new inflows of spending from outside the area. This regional increase in exports might occur if, for example, people from another region decide to attend a baseball game in the area, rather than go to their local movie theater. If, on the other hand, people from another region spend money at an area stadium rather than at a movie theater or restaurant near the stadium, the stadium is not increasing export sales-it is simply shifting them.” (Baade, 2000)</a:t>
            </a:r>
          </a:p>
          <a:p>
            <a:pPr lvl="1"/>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8193937"/>
      </p:ext>
    </p:extLst>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 Arguments on the Topic</a:t>
            </a:r>
            <a:endParaRPr lang="en-US" dirty="0"/>
          </a:p>
        </p:txBody>
      </p:sp>
      <p:sp>
        <p:nvSpPr>
          <p:cNvPr id="3" name="Content Placeholder 2"/>
          <p:cNvSpPr>
            <a:spLocks noGrp="1"/>
          </p:cNvSpPr>
          <p:nvPr>
            <p:ph idx="1"/>
          </p:nvPr>
        </p:nvSpPr>
        <p:spPr/>
        <p:txBody>
          <a:bodyPr>
            <a:normAutofit fontScale="85000" lnSpcReduction="20000"/>
          </a:bodyPr>
          <a:lstStyle/>
          <a:p>
            <a:r>
              <a:rPr lang="en-US" sz="2800" dirty="0" smtClean="0"/>
              <a:t>Subsidies Harms Economies – focus on local economy</a:t>
            </a:r>
          </a:p>
          <a:p>
            <a:pPr lvl="1"/>
            <a:r>
              <a:rPr lang="en-US" dirty="0" smtClean="0"/>
              <a:t>“</a:t>
            </a:r>
            <a:r>
              <a:rPr lang="en-US" dirty="0"/>
              <a:t>Many public subsidies do little to promote economic equity, and rather than correcting for market failure, they induce distortions in economic decisions and behavior; such programs may justifiably be scaled back or terminated when they come under increased scrutiny” (</a:t>
            </a:r>
            <a:r>
              <a:rPr lang="en-US" dirty="0" err="1"/>
              <a:t>Treist</a:t>
            </a:r>
            <a:r>
              <a:rPr lang="en-US" dirty="0"/>
              <a:t>, 2009)</a:t>
            </a:r>
          </a:p>
          <a:p>
            <a:pPr lvl="1"/>
            <a:r>
              <a:rPr lang="en-US" dirty="0"/>
              <a:t>“it creates lost tax revenues that under normal circumstances would be assessed and paid. To illustrate the effect, consider the following: for a stadium completely financed with tax-exempt bonds, costing $225 million, and built today, it is estimated that the lost federal tax revenues will total $75 million over the life of the bonds.” (Jensen, 2000</a:t>
            </a:r>
            <a:r>
              <a:rPr lang="en-US" dirty="0" smtClean="0"/>
              <a:t>)</a:t>
            </a:r>
          </a:p>
          <a:p>
            <a:pPr lvl="1"/>
            <a:r>
              <a:rPr lang="en-US" dirty="0"/>
              <a:t>“The type of work is generally non-technical, and requires little or no skill, unless you consider the ability to hit a fan with a bag of peanuts from several rows away or the ability to balance a tray full of beer while scaling a flight of stairs, a skill</a:t>
            </a:r>
            <a:r>
              <a:rPr lang="en-US" dirty="0" smtClean="0"/>
              <a:t>.”</a:t>
            </a:r>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46114842"/>
      </p:ext>
    </p:extLst>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 Arguments on the Topic</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Gentrification/Eminent Domain – this is offense against the ‘economic revitalization’ theory.</a:t>
            </a:r>
          </a:p>
          <a:p>
            <a:pPr marL="742950" lvl="2"/>
            <a:r>
              <a:rPr lang="en-US" dirty="0"/>
              <a:t>When a new stadium is financed with public dollars, the lower-income citizens of a host city are nonetheless the first to have their wallets raided (</a:t>
            </a:r>
            <a:r>
              <a:rPr lang="en-US" dirty="0" err="1"/>
              <a:t>Cagan</a:t>
            </a:r>
            <a:r>
              <a:rPr lang="en-US" dirty="0"/>
              <a:t> and </a:t>
            </a:r>
            <a:r>
              <a:rPr lang="en-US" dirty="0" err="1"/>
              <a:t>deMause</a:t>
            </a:r>
            <a:r>
              <a:rPr lang="en-US" dirty="0"/>
              <a:t> 1998</a:t>
            </a:r>
            <a:r>
              <a:rPr lang="en-US" dirty="0" smtClean="0"/>
              <a:t>)</a:t>
            </a:r>
          </a:p>
          <a:p>
            <a:pPr marL="742950" lvl="2"/>
            <a:r>
              <a:rPr lang="en-US" dirty="0" smtClean="0"/>
              <a:t>“The </a:t>
            </a:r>
            <a:r>
              <a:rPr lang="en-US" dirty="0"/>
              <a:t>inability of average working families to go to a game--and let their children watch famous athletes in the flesh--has eroded interest. Professional sports is becoming so "gentrified" that only upper-income people can afford to go to the games, and these fans--with the many choices of activities that wealth brings--tend not to be as die-hard in their support as their middle- and lower-income counterparts. "The middle-income and lower-income fans are being priced out of the game," says Andrew Zimbalist, a professor of economics at Smith College. "It threatens the mass character of sport, and over time there is a gradual loss of interest, which hurts TV ratings and licensing deals</a:t>
            </a:r>
            <a:r>
              <a:rPr lang="en-US" dirty="0" smtClean="0"/>
              <a:t>.” (McGraw, 1998)</a:t>
            </a:r>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55110109"/>
      </p:ext>
    </p:extLst>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Barclays Center</a:t>
            </a:r>
            <a:br>
              <a:rPr lang="en-US" dirty="0" smtClean="0"/>
            </a:br>
            <a:r>
              <a:rPr lang="en-US" dirty="0" smtClean="0"/>
              <a:t>Brooklyn, NY</a:t>
            </a:r>
            <a:endParaRPr lang="en-US" dirty="0"/>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half" idx="2"/>
          </p:nvPr>
        </p:nvSpPr>
        <p:spPr/>
        <p:txBody>
          <a:bodyPr/>
          <a:lstStyle/>
          <a:p>
            <a:r>
              <a:rPr lang="en-US" dirty="0" smtClean="0"/>
              <a:t>Watch “Battling for Brooklyn” to see the local communities perspective on an arena.</a:t>
            </a:r>
            <a:endParaRPr lang="en-US" dirty="0"/>
          </a:p>
        </p:txBody>
      </p:sp>
      <p:pic>
        <p:nvPicPr>
          <p:cNvPr id="1028" name="Picture 4" descr="http://explorebk.com/wp-content/uploads/2014/04/barclays-center.jpe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358340" y="1376563"/>
            <a:ext cx="6048375" cy="398145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97547581"/>
      </p:ext>
    </p:extLst>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 Arguments on the Topic</a:t>
            </a:r>
            <a:endParaRPr lang="en-US" dirty="0"/>
          </a:p>
        </p:txBody>
      </p:sp>
      <p:sp>
        <p:nvSpPr>
          <p:cNvPr id="3" name="Content Placeholder 2"/>
          <p:cNvSpPr>
            <a:spLocks noGrp="1"/>
          </p:cNvSpPr>
          <p:nvPr>
            <p:ph idx="1"/>
          </p:nvPr>
        </p:nvSpPr>
        <p:spPr/>
        <p:txBody>
          <a:bodyPr>
            <a:normAutofit fontScale="85000" lnSpcReduction="20000"/>
          </a:bodyPr>
          <a:lstStyle/>
          <a:p>
            <a:r>
              <a:rPr lang="en-US" sz="2600" dirty="0" smtClean="0"/>
              <a:t>Taxpayer Tradeoff – other things that get public subsidies are not as controversial, lets think why?</a:t>
            </a:r>
          </a:p>
          <a:p>
            <a:pPr lvl="1"/>
            <a:r>
              <a:rPr lang="en-US" dirty="0" smtClean="0"/>
              <a:t>“In </a:t>
            </a:r>
            <a:r>
              <a:rPr lang="en-US" dirty="0"/>
              <a:t>addition to cuts to parks, transit and other services, she notes, the city police force has stopped recruiting new officers because of budget cuts, and murders have risen dramatically this year. </a:t>
            </a:r>
            <a:r>
              <a:rPr lang="en-US" dirty="0" smtClean="0"/>
              <a:t>‘The </a:t>
            </a:r>
            <a:r>
              <a:rPr lang="en-US" dirty="0"/>
              <a:t>basic services of the city are suffering at the same time the Simons and [Colts owner Jim] </a:t>
            </a:r>
            <a:r>
              <a:rPr lang="en-US" dirty="0" err="1"/>
              <a:t>Irsay</a:t>
            </a:r>
            <a:r>
              <a:rPr lang="en-US" dirty="0"/>
              <a:t> are making out like bandits</a:t>
            </a:r>
            <a:r>
              <a:rPr lang="en-US" dirty="0" smtClean="0"/>
              <a:t>.’” </a:t>
            </a:r>
            <a:r>
              <a:rPr lang="en-US" dirty="0"/>
              <a:t>(</a:t>
            </a:r>
            <a:r>
              <a:rPr lang="en-US" dirty="0" err="1"/>
              <a:t>DeMause</a:t>
            </a:r>
            <a:r>
              <a:rPr lang="en-US" dirty="0"/>
              <a:t>, 2013) </a:t>
            </a:r>
          </a:p>
          <a:p>
            <a:pPr lvl="1"/>
            <a:r>
              <a:rPr lang="en-US" dirty="0" smtClean="0"/>
              <a:t>"</a:t>
            </a:r>
            <a:r>
              <a:rPr lang="en-US" dirty="0"/>
              <a:t>Our police and fire departments were the first ones that started seeing their budget cut back," says Ken Jones, a Glendale resident who led several unsuccessful attempts to force a public vote that could have overturned the Coyotes lease deal. "Libraries were hit pretty hard. They raised our water bills 80 percent, our sales tax was raised, and our property tax was raised. They have robbed the things that people really expect to get from their taxes in order to keep supporting sports</a:t>
            </a:r>
            <a:r>
              <a:rPr lang="en-US" dirty="0" smtClean="0"/>
              <a:t>.“ (</a:t>
            </a:r>
            <a:r>
              <a:rPr lang="en-US" dirty="0" err="1" smtClean="0"/>
              <a:t>DeMause</a:t>
            </a:r>
            <a:r>
              <a:rPr lang="en-US" dirty="0" smtClean="0"/>
              <a:t>, 2013)</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60822387"/>
      </p:ext>
    </p:extLst>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Resolved: On balance, public subsidies for professional athletic organizations in the United States benefit their local communities.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03293811"/>
      </p:ext>
    </p:extLst>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Bakers Life Fieldhouse</a:t>
            </a:r>
            <a:br>
              <a:rPr lang="en-US" dirty="0" smtClean="0"/>
            </a:br>
            <a:r>
              <a:rPr lang="en-US" dirty="0" smtClean="0"/>
              <a:t>Indianapolis, IN</a:t>
            </a:r>
            <a:endParaRPr lang="en-US" dirty="0"/>
          </a:p>
        </p:txBody>
      </p:sp>
      <p:sp>
        <p:nvSpPr>
          <p:cNvPr id="3" name="Content Placeholder 2"/>
          <p:cNvSpPr>
            <a:spLocks noGrp="1"/>
          </p:cNvSpPr>
          <p:nvPr>
            <p:ph idx="1"/>
          </p:nvPr>
        </p:nvSpPr>
        <p:spPr/>
        <p:txBody>
          <a:bodyPr/>
          <a:lstStyle/>
          <a:p>
            <a:pPr marL="0" indent="0">
              <a:buNone/>
            </a:pPr>
            <a:endParaRPr lang="en-US" dirty="0"/>
          </a:p>
        </p:txBody>
      </p:sp>
      <p:sp>
        <p:nvSpPr>
          <p:cNvPr id="4" name="Text Placeholder 3"/>
          <p:cNvSpPr>
            <a:spLocks noGrp="1"/>
          </p:cNvSpPr>
          <p:nvPr>
            <p:ph type="body" sz="half" idx="2"/>
          </p:nvPr>
        </p:nvSpPr>
        <p:spPr/>
        <p:txBody>
          <a:bodyPr/>
          <a:lstStyle/>
          <a:p>
            <a:endParaRPr lang="en-US" dirty="0"/>
          </a:p>
        </p:txBody>
      </p:sp>
      <p:pic>
        <p:nvPicPr>
          <p:cNvPr id="2052" name="Picture 4" descr="http://t2.gstatic.com/images?q=tbn:ANd9GcQ7UAt0UrX9y7P3Ay3OtFp7vnJ9nX2ZP2d_lSiPSo93VLmGA0Vm"/>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450292" y="1916804"/>
            <a:ext cx="5864472" cy="264338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6941851"/>
      </p:ext>
    </p:extLst>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 Arguments on the Topic</a:t>
            </a:r>
            <a:endParaRPr lang="en-US" dirty="0"/>
          </a:p>
        </p:txBody>
      </p:sp>
      <p:sp>
        <p:nvSpPr>
          <p:cNvPr id="3" name="Content Placeholder 2"/>
          <p:cNvSpPr>
            <a:spLocks noGrp="1"/>
          </p:cNvSpPr>
          <p:nvPr>
            <p:ph idx="1"/>
          </p:nvPr>
        </p:nvSpPr>
        <p:spPr/>
        <p:txBody>
          <a:bodyPr/>
          <a:lstStyle/>
          <a:p>
            <a:r>
              <a:rPr lang="en-US" dirty="0" smtClean="0"/>
              <a:t>Team Extortion – Threats to move cities makes the professional sports in control of the sports team.</a:t>
            </a:r>
          </a:p>
          <a:p>
            <a:pPr lvl="1"/>
            <a:r>
              <a:rPr lang="en-US" dirty="0" smtClean="0"/>
              <a:t>“The </a:t>
            </a:r>
            <a:r>
              <a:rPr lang="en-US" dirty="0"/>
              <a:t>leagues carefully </a:t>
            </a:r>
            <a:r>
              <a:rPr lang="en-US" dirty="0" smtClean="0"/>
              <a:t>control entry</a:t>
            </a:r>
            <a:r>
              <a:rPr lang="en-US" dirty="0"/>
              <a:t>, artificially maintaining scarcity and enhancing bargaining </a:t>
            </a:r>
            <a:r>
              <a:rPr lang="en-US" dirty="0" smtClean="0"/>
              <a:t>power” (Abrams 2013)</a:t>
            </a:r>
          </a:p>
          <a:p>
            <a:pPr lvl="1"/>
            <a:r>
              <a:rPr lang="en-US" dirty="0" smtClean="0"/>
              <a:t>Tampa Bay Rays </a:t>
            </a:r>
          </a:p>
          <a:p>
            <a:pPr lvl="1"/>
            <a:r>
              <a:rPr lang="en-US" dirty="0" smtClean="0"/>
              <a:t>Oakland A’s</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50168387"/>
      </p:ext>
    </p:extLst>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Tropicana Field</a:t>
            </a:r>
            <a:br>
              <a:rPr lang="en-US" dirty="0" smtClean="0"/>
            </a:br>
            <a:r>
              <a:rPr lang="en-US" dirty="0" smtClean="0"/>
              <a:t>St. Petersburg, FL</a:t>
            </a:r>
            <a:endParaRPr lang="en-US" dirty="0"/>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half" idx="2"/>
          </p:nvPr>
        </p:nvSpPr>
        <p:spPr/>
        <p:txBody>
          <a:bodyPr/>
          <a:lstStyle/>
          <a:p>
            <a:r>
              <a:rPr lang="en-US" dirty="0" smtClean="0"/>
              <a:t>Classic story of Extortion</a:t>
            </a:r>
            <a:endParaRPr lang="en-US" dirty="0"/>
          </a:p>
        </p:txBody>
      </p:sp>
      <p:pic>
        <p:nvPicPr>
          <p:cNvPr id="5" name="Picture 8" descr="http://cdn.fansided.com/wp-content/blogs.dir/135/files/2012/08/tropicanafield.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774556" y="1482464"/>
            <a:ext cx="5215943" cy="351207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30691982"/>
      </p:ext>
    </p:extLst>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Why this topic?</a:t>
            </a:r>
            <a:endParaRPr lang="en-US" dirty="0"/>
          </a:p>
        </p:txBody>
      </p:sp>
      <p:sp>
        <p:nvSpPr>
          <p:cNvPr id="6" name="Content Placeholder 5"/>
          <p:cNvSpPr>
            <a:spLocks noGrp="1"/>
          </p:cNvSpPr>
          <p:nvPr>
            <p:ph sz="half" idx="1"/>
          </p:nvPr>
        </p:nvSpPr>
        <p:spPr/>
        <p:txBody>
          <a:bodyPr>
            <a:normAutofit fontScale="92500"/>
          </a:bodyPr>
          <a:lstStyle/>
          <a:p>
            <a:r>
              <a:rPr lang="en-US" dirty="0"/>
              <a:t>“Since 2000, 28 new major league stadiums have been built costing over $9 billion dollars. More than half, over $5 billion, of the costs of the new stadiums were funded using public dollars.   Even more, two thirds of teams in the five major sporting leagues are playing in stadiums built or significantly renovated since 1990—with 28% built or significantly renovated since 2000.  So despite the precarious results, the success rate at which owners get subsidized for their requests is astounding.”</a:t>
            </a:r>
          </a:p>
          <a:p>
            <a:endParaRPr lang="en-US" dirty="0"/>
          </a:p>
        </p:txBody>
      </p:sp>
      <p:sp>
        <p:nvSpPr>
          <p:cNvPr id="7" name="Content Placeholder 6"/>
          <p:cNvSpPr>
            <a:spLocks noGrp="1"/>
          </p:cNvSpPr>
          <p:nvPr>
            <p:ph sz="half" idx="2"/>
          </p:nvPr>
        </p:nvSpPr>
        <p:spPr/>
        <p:txBody>
          <a:bodyPr>
            <a:normAutofit fontScale="92500"/>
          </a:bodyPr>
          <a:lstStyle/>
          <a:p>
            <a:endParaRPr lang="en-US"/>
          </a:p>
        </p:txBody>
      </p:sp>
      <p:pic>
        <p:nvPicPr>
          <p:cNvPr id="8" name="Picture 4" descr="http://img.bleacherreport.net/img/slides/photos/003/151/386/sfarena7_crop_north.jpeg?w=630&amp;h=420&amp;q=75"/>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8933" r="6031" b="7257"/>
          <a:stretch/>
        </p:blipFill>
        <p:spPr bwMode="auto">
          <a:xfrm>
            <a:off x="6379367" y="2438399"/>
            <a:ext cx="5638800" cy="33528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14344567"/>
      </p:ext>
    </p:extLst>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Important Terms in Resolution</a:t>
            </a:r>
            <a:endParaRPr lang="en-US" b="1" dirty="0"/>
          </a:p>
        </p:txBody>
      </p:sp>
      <p:sp>
        <p:nvSpPr>
          <p:cNvPr id="3" name="Content Placeholder 2"/>
          <p:cNvSpPr>
            <a:spLocks noGrp="1"/>
          </p:cNvSpPr>
          <p:nvPr>
            <p:ph idx="1"/>
          </p:nvPr>
        </p:nvSpPr>
        <p:spPr/>
        <p:txBody>
          <a:bodyPr/>
          <a:lstStyle/>
          <a:p>
            <a:r>
              <a:rPr lang="en-US" u="sng" dirty="0" smtClean="0"/>
              <a:t>On Balance</a:t>
            </a:r>
            <a:r>
              <a:rPr lang="en-US" dirty="0" smtClean="0"/>
              <a:t> – just to create a broader resolution and to prevent cherry picking</a:t>
            </a:r>
          </a:p>
          <a:p>
            <a:r>
              <a:rPr lang="en-US" u="sng" dirty="0" smtClean="0"/>
              <a:t>Public subsidies </a:t>
            </a:r>
            <a:r>
              <a:rPr lang="en-US" dirty="0" smtClean="0"/>
              <a:t>– money from the government (specifically tax payers) to a organization, specifically for this resolution – a sports team, for something that benefits the public.</a:t>
            </a:r>
          </a:p>
          <a:p>
            <a:r>
              <a:rPr lang="en-US" u="sng" dirty="0"/>
              <a:t>Professional Athletic Organizations </a:t>
            </a:r>
            <a:r>
              <a:rPr lang="en-US" dirty="0"/>
              <a:t>– Most literature defines it as the Big 4 (NBA, MLB, NHL, NFL</a:t>
            </a:r>
            <a:r>
              <a:rPr lang="en-US" dirty="0" smtClean="0"/>
              <a:t>)</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96467"/>
      </p:ext>
    </p:extLst>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Framework Arguments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Cost Benefit Analysis</a:t>
            </a:r>
          </a:p>
          <a:p>
            <a:pPr lvl="1"/>
            <a:r>
              <a:rPr lang="en-US" dirty="0" smtClean="0"/>
              <a:t>Pro – Only non economic impacts must be weighed</a:t>
            </a:r>
          </a:p>
          <a:p>
            <a:pPr lvl="2"/>
            <a:r>
              <a:rPr lang="en-US" dirty="0" smtClean="0"/>
              <a:t>“…</a:t>
            </a:r>
            <a:r>
              <a:rPr lang="en-US" dirty="0"/>
              <a:t>one cannot answer the question ‘Is it worth it?’ solely by focusing on economic data. The ultimate value of a sports facility or event is more or less than its net economic impact.” </a:t>
            </a:r>
            <a:r>
              <a:rPr lang="en-US" dirty="0" smtClean="0"/>
              <a:t>(Johnson and Sack, 1996)</a:t>
            </a:r>
          </a:p>
          <a:p>
            <a:pPr lvl="2"/>
            <a:r>
              <a:rPr lang="en-US" dirty="0" smtClean="0"/>
              <a:t>“the </a:t>
            </a:r>
            <a:r>
              <a:rPr lang="en-US" dirty="0"/>
              <a:t>focus on economic impact, both by its advocates and critics, misses the true source of public support of subsidies to sports stadiums</a:t>
            </a:r>
            <a:r>
              <a:rPr lang="en-US" dirty="0" smtClean="0"/>
              <a:t>.” (Owen, 2006)</a:t>
            </a:r>
            <a:endParaRPr lang="en-US" dirty="0"/>
          </a:p>
          <a:p>
            <a:pPr lvl="1"/>
            <a:r>
              <a:rPr lang="en-US" dirty="0" smtClean="0"/>
              <a:t>Con – Obviously you want to weigh economics</a:t>
            </a:r>
          </a:p>
          <a:p>
            <a:r>
              <a:rPr lang="en-US" dirty="0" smtClean="0"/>
              <a:t>Weighing in terms/perspective of the local community</a:t>
            </a:r>
          </a:p>
          <a:p>
            <a:r>
              <a:rPr lang="en-US" dirty="0" smtClean="0"/>
              <a:t>Is the debate about public subsidies or the result of public subsidies?</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67945472"/>
      </p:ext>
    </p:extLst>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 Arguments on the Topic</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Spin Off Development– Defining the topic as an tool for infrastructure, therefore you gain benefits for infrastructure.  Think of these stadiums as multi-use arenas. </a:t>
            </a:r>
          </a:p>
          <a:p>
            <a:pPr lvl="1"/>
            <a:r>
              <a:rPr lang="en-US" dirty="0"/>
              <a:t>“Major league teams have become a critical talisman of the status of cities and metropolitan areas because of the popularity and visibility of professional sports. Art museums, symphony orchestras, theaters, and zoos are all marks of major cities, as are libraries and universities, leading law ﬁrms and banks, and great commercial and industrial corporations, but big league teams are seen by many as more easily and widely recognized symbols of a place’s importance.” (Danielson, 2007)</a:t>
            </a:r>
          </a:p>
          <a:p>
            <a:pPr lvl="1"/>
            <a:r>
              <a:rPr lang="en-US" dirty="0"/>
              <a:t>“by generating increased spending on lodging, meals, and other travel and entertainment that takes place outside the stadium or arena, and will not accrue to the team or building owners.” (</a:t>
            </a:r>
            <a:r>
              <a:rPr lang="en-US" dirty="0" err="1"/>
              <a:t>Groothuis</a:t>
            </a:r>
            <a:r>
              <a:rPr lang="en-US" dirty="0"/>
              <a:t>, 2004)</a:t>
            </a:r>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97697790"/>
      </p:ext>
    </p:extLst>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Jacobs Field</a:t>
            </a:r>
            <a:br>
              <a:rPr lang="en-US" dirty="0" smtClean="0"/>
            </a:br>
            <a:r>
              <a:rPr lang="en-US" dirty="0" smtClean="0"/>
              <a:t>Cleveland, Ohio</a:t>
            </a:r>
            <a:endParaRPr lang="en-US" dirty="0"/>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half" idx="2"/>
          </p:nvPr>
        </p:nvSpPr>
        <p:spPr/>
        <p:txBody>
          <a:bodyPr/>
          <a:lstStyle/>
          <a:p>
            <a:r>
              <a:rPr lang="en-US" i="1" dirty="0" smtClean="0"/>
              <a:t>A Success Story</a:t>
            </a:r>
            <a:endParaRPr lang="en-US" i="1" dirty="0"/>
          </a:p>
        </p:txBody>
      </p:sp>
      <p:pic>
        <p:nvPicPr>
          <p:cNvPr id="5" name="Picture 10" descr="http://www.ballparks.com/baseball/american/jacobs70.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375002" y="1095636"/>
            <a:ext cx="6015051" cy="4285726"/>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13126423"/>
      </p:ext>
    </p:extLst>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 Arguments on the Topic</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Community Pride – Pro teams will have to look at intangible benefits, like ‘psychological income.’ </a:t>
            </a:r>
          </a:p>
          <a:p>
            <a:pPr lvl="1"/>
            <a:r>
              <a:rPr lang="en-US" dirty="0"/>
              <a:t>“The justification of subsidies tends to be based on the concept of ‘psychological income,’ that is on the effects of identification or stimulation and on the feelings created within the community.  Thus subsidies are justified by their internal rather than their external effects.” (Szymanski, 2005)</a:t>
            </a:r>
          </a:p>
          <a:p>
            <a:pPr lvl="1"/>
            <a:r>
              <a:rPr lang="en-US" dirty="0"/>
              <a:t>“Sports teams provide a tangible focus for building community consciousness and social bonding. They are an important part of the collective experience of urban dwellers since they tie them together regardless of race, gender or economic standing. They are one of the few vehicles available for developing a sense of community.” (Crompton, 2004)</a:t>
            </a:r>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39562910"/>
      </p:ext>
    </p:extLst>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 Arguments on the Topic</a:t>
            </a:r>
            <a:endParaRPr lang="en-US" dirty="0"/>
          </a:p>
        </p:txBody>
      </p:sp>
      <p:sp>
        <p:nvSpPr>
          <p:cNvPr id="3" name="Content Placeholder 2"/>
          <p:cNvSpPr>
            <a:spLocks noGrp="1"/>
          </p:cNvSpPr>
          <p:nvPr>
            <p:ph idx="1"/>
          </p:nvPr>
        </p:nvSpPr>
        <p:spPr/>
        <p:txBody>
          <a:bodyPr/>
          <a:lstStyle/>
          <a:p>
            <a:r>
              <a:rPr lang="en-US" dirty="0" smtClean="0"/>
              <a:t>Property Values Increase with Sports Facilities</a:t>
            </a:r>
          </a:p>
          <a:p>
            <a:pPr lvl="1"/>
            <a:r>
              <a:rPr lang="en-US" dirty="0" smtClean="0"/>
              <a:t>“the </a:t>
            </a:r>
            <a:r>
              <a:rPr lang="en-US" dirty="0"/>
              <a:t>presence of both facilities has a signiﬁcant positive eﬀect on the value of surrounding houses and this positive eﬀect decreases as the distance from the facilities </a:t>
            </a:r>
            <a:r>
              <a:rPr lang="en-US" dirty="0" smtClean="0"/>
              <a:t>increases”  (Feng, 2008)</a:t>
            </a:r>
          </a:p>
          <a:p>
            <a:pPr lvl="1"/>
            <a:r>
              <a:rPr lang="en-US" dirty="0" smtClean="0"/>
              <a:t>“these </a:t>
            </a:r>
            <a:r>
              <a:rPr lang="en-US" dirty="0"/>
              <a:t>results suggest that there were expectations of amenity effects of a Cowboys stadium but these benefits were outweighed by the expected tax burden of the </a:t>
            </a:r>
            <a:r>
              <a:rPr lang="en-US" dirty="0" smtClean="0"/>
              <a:t>stadium.” (</a:t>
            </a:r>
            <a:r>
              <a:rPr lang="en-US" dirty="0" err="1" smtClean="0"/>
              <a:t>Dehring</a:t>
            </a:r>
            <a:r>
              <a:rPr lang="en-US" dirty="0" smtClean="0"/>
              <a:t> et al, 2006)</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619943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8BB434"/>
      </a:accent1>
      <a:accent2>
        <a:srgbClr val="33A583"/>
      </a:accent2>
      <a:accent3>
        <a:srgbClr val="3594B4"/>
      </a:accent3>
      <a:accent4>
        <a:srgbClr val="6063B4"/>
      </a:accent4>
      <a:accent5>
        <a:srgbClr val="D35731"/>
      </a:accent5>
      <a:accent6>
        <a:srgbClr val="EBAC4B"/>
      </a:accent6>
      <a:hlink>
        <a:srgbClr val="65AD30"/>
      </a:hlink>
      <a:folHlink>
        <a:srgbClr val="8ED25B"/>
      </a:folHlink>
    </a:clrScheme>
    <a:fontScheme name="Parallax">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xmlns:a="http://schemas.openxmlformats.org/drawingml/2006/main" xmlns="" name="Parallax" id="{3388167B-A2EB-4685-9635-1831D9AEF8C4}" vid="{1A9F9826-882C-40B9-8F38-5A3B8CFD196D}"/>
    </a:ext>
  </a:extLst>
</a:theme>
</file>

<file path=docProps/app.xml><?xml version="1.0" encoding="utf-8"?>
<Properties xmlns="http://schemas.openxmlformats.org/officeDocument/2006/extended-properties" xmlns:vt="http://schemas.openxmlformats.org/officeDocument/2006/docPropsVTypes">
  <Template>Parallax</Template>
  <TotalTime>387</TotalTime>
  <Words>1963</Words>
  <Application>Microsoft Macintosh PowerPoint</Application>
  <PresentationFormat>Custom</PresentationFormat>
  <Paragraphs>75</Paragraphs>
  <Slides>22</Slides>
  <Notes>0</Notes>
  <HiddenSlides>0</HiddenSlides>
  <MMClips>0</MMClips>
  <ScaleCrop>false</ScaleCrop>
  <HeadingPairs>
    <vt:vector size="4" baseType="variant">
      <vt:variant>
        <vt:lpstr>Design Template</vt:lpstr>
      </vt:variant>
      <vt:variant>
        <vt:i4>1</vt:i4>
      </vt:variant>
      <vt:variant>
        <vt:lpstr>Slide Titles</vt:lpstr>
      </vt:variant>
      <vt:variant>
        <vt:i4>22</vt:i4>
      </vt:variant>
    </vt:vector>
  </HeadingPairs>
  <TitlesOfParts>
    <vt:vector size="23" baseType="lpstr">
      <vt:lpstr>Parallax</vt:lpstr>
      <vt:lpstr>Public Subsidies  in Sports Topic Lecture</vt:lpstr>
      <vt:lpstr>Resolved: On balance, public subsidies for professional athletic organizations in the United States benefit their local communities.</vt:lpstr>
      <vt:lpstr>Why this topic?</vt:lpstr>
      <vt:lpstr>Important Terms in Resolution</vt:lpstr>
      <vt:lpstr>Framework Arguments</vt:lpstr>
      <vt:lpstr>Pro Arguments on the Topic</vt:lpstr>
      <vt:lpstr>Jacobs Field Cleveland, Ohio</vt:lpstr>
      <vt:lpstr>Pro Arguments on the Topic</vt:lpstr>
      <vt:lpstr>Pro Arguments on the Topic</vt:lpstr>
      <vt:lpstr>Nationwide Arena Columbus, OH</vt:lpstr>
      <vt:lpstr>Pro Arguments on This Topic</vt:lpstr>
      <vt:lpstr>Pro Arguments on the Topic</vt:lpstr>
      <vt:lpstr>Consol Energy Center Pittsburgh, PA</vt:lpstr>
      <vt:lpstr>Pro Arguments on the Topic</vt:lpstr>
      <vt:lpstr>Con Arguments on the Topic</vt:lpstr>
      <vt:lpstr>Con Arguments on the Topic</vt:lpstr>
      <vt:lpstr>Con Arguments on the Topic</vt:lpstr>
      <vt:lpstr>Barclays Center Brooklyn, NY</vt:lpstr>
      <vt:lpstr>Con Arguments on the Topic</vt:lpstr>
      <vt:lpstr>Bakers Life Fieldhouse Indianapolis, IN</vt:lpstr>
      <vt:lpstr>Con Arguments on the Topic</vt:lpstr>
      <vt:lpstr>Tropicana Field St. Petersburg, FL</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 Subsidies  in Sports Topic Lecture</dc:title>
  <dc:creator>Mr. Jeffrey Miller</dc:creator>
  <cp:lastModifiedBy>NICOLE SERRANO</cp:lastModifiedBy>
  <cp:revision>23</cp:revision>
  <dcterms:created xsi:type="dcterms:W3CDTF">2014-07-09T15:57:03Z</dcterms:created>
  <dcterms:modified xsi:type="dcterms:W3CDTF">2014-07-09T15:59:29Z</dcterms:modified>
</cp:coreProperties>
</file>